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6" r:id="rId5"/>
    <p:sldId id="259" r:id="rId6"/>
    <p:sldId id="258" r:id="rId7"/>
    <p:sldId id="263" r:id="rId8"/>
    <p:sldId id="264" r:id="rId9"/>
    <p:sldId id="265" r:id="rId10"/>
    <p:sldId id="271" r:id="rId11"/>
    <p:sldId id="267" r:id="rId12"/>
    <p:sldId id="277" r:id="rId13"/>
  </p:sldIdLst>
  <p:sldSz cx="12192000" cy="68326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1" userDrawn="1">
          <p15:clr>
            <a:srgbClr val="A4A3A4"/>
          </p15:clr>
        </p15:guide>
        <p15:guide id="2" pos="2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81"/>
        <p:guide pos="2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0.png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emf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186" b="-18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242945" y="1494155"/>
            <a:ext cx="6503670" cy="237680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54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奇妙的</a:t>
            </a:r>
            <a:r>
              <a:rPr lang="zh-CN" altLang="en-US" sz="54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嘴巴 </a:t>
            </a:r>
            <a:r>
              <a:rPr lang="en-US" altLang="zh-CN" sz="54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540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</a:pPr>
            <a:r>
              <a:rPr lang="en-US" altLang="zh-CN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</a:t>
            </a:r>
            <a:r>
              <a:rPr lang="en-US" altLang="zh-CN" b="1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800" b="1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b="1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中班科学活动设计</a:t>
            </a:r>
            <a:endParaRPr lang="zh-CN" altLang="en-US" sz="2800" b="1">
              <a:solidFill>
                <a:srgbClr val="C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186" b="-18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>
            <p:custDataLst>
              <p:tags r:id="rId2"/>
            </p:custDataLst>
          </p:nvPr>
        </p:nvSpPr>
        <p:spPr>
          <a:xfrm>
            <a:off x="2667176" y="4825184"/>
            <a:ext cx="9429750" cy="1656361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2">
                  <a:alpha val="100000"/>
                </a:schemeClr>
              </a:gs>
              <a:gs pos="100000">
                <a:schemeClr val="lt1">
                  <a:alpha val="100000"/>
                </a:schemeClr>
              </a:gs>
            </a:gsLst>
            <a:lin ang="0"/>
          </a:gradFill>
        </p:spPr>
      </p:sp>
      <p:sp>
        <p:nvSpPr>
          <p:cNvPr id="5" name="AutoShape 5"/>
          <p:cNvSpPr/>
          <p:nvPr>
            <p:custDataLst>
              <p:tags r:id="rId3"/>
            </p:custDataLst>
          </p:nvPr>
        </p:nvSpPr>
        <p:spPr>
          <a:xfrm>
            <a:off x="2538547" y="2044672"/>
            <a:ext cx="810236" cy="8102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Freeform 6"/>
          <p:cNvSpPr/>
          <p:nvPr>
            <p:custDataLst>
              <p:tags r:id="rId4"/>
            </p:custDataLst>
          </p:nvPr>
        </p:nvSpPr>
        <p:spPr>
          <a:xfrm>
            <a:off x="2666694" y="2168374"/>
            <a:ext cx="553940" cy="55394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90033" y="152400"/>
                </a:moveTo>
                <a:cubicBezTo>
                  <a:pt x="190033" y="90992"/>
                  <a:pt x="221771" y="56493"/>
                  <a:pt x="221771" y="56493"/>
                </a:cubicBezTo>
                <a:cubicBezTo>
                  <a:pt x="221771" y="56493"/>
                  <a:pt x="193758" y="33766"/>
                  <a:pt x="151924" y="33766"/>
                </a:cubicBezTo>
                <a:cubicBezTo>
                  <a:pt x="110090" y="33766"/>
                  <a:pt x="82067" y="56512"/>
                  <a:pt x="82067" y="56512"/>
                </a:cubicBezTo>
                <a:cubicBezTo>
                  <a:pt x="82067" y="56512"/>
                  <a:pt x="114376" y="82753"/>
                  <a:pt x="114376" y="152400"/>
                </a:cubicBezTo>
                <a:cubicBezTo>
                  <a:pt x="114376" y="219608"/>
                  <a:pt x="81858" y="248145"/>
                  <a:pt x="81858" y="248145"/>
                </a:cubicBezTo>
                <a:cubicBezTo>
                  <a:pt x="81858" y="248145"/>
                  <a:pt x="115662" y="271034"/>
                  <a:pt x="151924" y="271034"/>
                </a:cubicBezTo>
                <a:cubicBezTo>
                  <a:pt x="189043" y="271034"/>
                  <a:pt x="221799" y="248269"/>
                  <a:pt x="221799" y="248269"/>
                </a:cubicBezTo>
                <a:cubicBezTo>
                  <a:pt x="221799" y="248269"/>
                  <a:pt x="190033" y="218503"/>
                  <a:pt x="190033" y="152400"/>
                </a:cubicBezTo>
                <a:close/>
                <a:moveTo>
                  <a:pt x="74095" y="62789"/>
                </a:moveTo>
                <a:cubicBezTo>
                  <a:pt x="74095" y="62789"/>
                  <a:pt x="34633" y="86839"/>
                  <a:pt x="34633" y="152800"/>
                </a:cubicBezTo>
                <a:cubicBezTo>
                  <a:pt x="34633" y="218751"/>
                  <a:pt x="74533" y="240335"/>
                  <a:pt x="74533" y="240335"/>
                </a:cubicBezTo>
                <a:cubicBezTo>
                  <a:pt x="74533" y="240335"/>
                  <a:pt x="103613" y="218742"/>
                  <a:pt x="103613" y="152800"/>
                </a:cubicBezTo>
                <a:cubicBezTo>
                  <a:pt x="103613" y="86839"/>
                  <a:pt x="74095" y="62789"/>
                  <a:pt x="74095" y="62789"/>
                </a:cubicBezTo>
                <a:close/>
                <a:moveTo>
                  <a:pt x="229753" y="64570"/>
                </a:moveTo>
                <a:cubicBezTo>
                  <a:pt x="229753" y="64570"/>
                  <a:pt x="200244" y="86839"/>
                  <a:pt x="200244" y="152800"/>
                </a:cubicBezTo>
                <a:cubicBezTo>
                  <a:pt x="200244" y="218751"/>
                  <a:pt x="229305" y="240335"/>
                  <a:pt x="229305" y="240335"/>
                </a:cubicBezTo>
                <a:cubicBezTo>
                  <a:pt x="229305" y="240335"/>
                  <a:pt x="270158" y="218742"/>
                  <a:pt x="270158" y="152800"/>
                </a:cubicBezTo>
                <a:cubicBezTo>
                  <a:pt x="270158" y="86839"/>
                  <a:pt x="229753" y="64570"/>
                  <a:pt x="229753" y="6457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7" name="AutoShape 7"/>
          <p:cNvSpPr/>
          <p:nvPr>
            <p:custDataLst>
              <p:tags r:id="rId5"/>
            </p:custDataLst>
          </p:nvPr>
        </p:nvSpPr>
        <p:spPr>
          <a:xfrm>
            <a:off x="10373288" y="3468315"/>
            <a:ext cx="810236" cy="8102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Freeform 9"/>
          <p:cNvSpPr/>
          <p:nvPr>
            <p:custDataLst>
              <p:tags r:id="rId6"/>
            </p:custDataLst>
          </p:nvPr>
        </p:nvSpPr>
        <p:spPr>
          <a:xfrm>
            <a:off x="1171659" y="1892749"/>
            <a:ext cx="405314" cy="40531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73841" y="122930"/>
                </a:moveTo>
                <a:cubicBezTo>
                  <a:pt x="179718" y="102937"/>
                  <a:pt x="177232" y="81020"/>
                  <a:pt x="166392" y="62665"/>
                </a:cubicBezTo>
                <a:cubicBezTo>
                  <a:pt x="166630" y="62998"/>
                  <a:pt x="62770" y="167697"/>
                  <a:pt x="62027" y="167040"/>
                </a:cubicBezTo>
                <a:cubicBezTo>
                  <a:pt x="80077" y="177698"/>
                  <a:pt x="101994" y="180699"/>
                  <a:pt x="121720" y="175193"/>
                </a:cubicBezTo>
                <a:cubicBezTo>
                  <a:pt x="121577" y="174689"/>
                  <a:pt x="173422" y="122853"/>
                  <a:pt x="173841" y="122930"/>
                </a:cubicBezTo>
                <a:close/>
                <a:moveTo>
                  <a:pt x="155315" y="45968"/>
                </a:moveTo>
                <a:cubicBezTo>
                  <a:pt x="141322" y="32175"/>
                  <a:pt x="121301" y="22822"/>
                  <a:pt x="100127" y="22822"/>
                </a:cubicBezTo>
                <a:cubicBezTo>
                  <a:pt x="57331" y="22822"/>
                  <a:pt x="22631" y="57607"/>
                  <a:pt x="22631" y="100508"/>
                </a:cubicBezTo>
                <a:cubicBezTo>
                  <a:pt x="22631" y="121444"/>
                  <a:pt x="32156" y="141713"/>
                  <a:pt x="45587" y="155686"/>
                </a:cubicBezTo>
                <a:cubicBezTo>
                  <a:pt x="45615" y="155686"/>
                  <a:pt x="154657" y="46863"/>
                  <a:pt x="155315" y="45968"/>
                </a:cubicBezTo>
                <a:close/>
                <a:moveTo>
                  <a:pt x="264909" y="252089"/>
                </a:moveTo>
                <a:cubicBezTo>
                  <a:pt x="264909" y="252089"/>
                  <a:pt x="267443" y="230200"/>
                  <a:pt x="261128" y="223885"/>
                </a:cubicBezTo>
                <a:cubicBezTo>
                  <a:pt x="260709" y="223466"/>
                  <a:pt x="188300" y="135065"/>
                  <a:pt x="188300" y="135065"/>
                </a:cubicBezTo>
                <a:lnTo>
                  <a:pt x="134417" y="188947"/>
                </a:lnTo>
                <a:lnTo>
                  <a:pt x="222818" y="262185"/>
                </a:lnTo>
                <a:cubicBezTo>
                  <a:pt x="228714" y="268919"/>
                  <a:pt x="251441" y="265557"/>
                  <a:pt x="251441" y="265557"/>
                </a:cubicBezTo>
                <a:lnTo>
                  <a:pt x="269538" y="281978"/>
                </a:lnTo>
                <a:lnTo>
                  <a:pt x="282169" y="269348"/>
                </a:lnTo>
                <a:lnTo>
                  <a:pt x="264909" y="25208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0" name="Freeform 10"/>
          <p:cNvSpPr/>
          <p:nvPr>
            <p:custDataLst>
              <p:tags r:id="rId7"/>
            </p:custDataLst>
          </p:nvPr>
        </p:nvSpPr>
        <p:spPr>
          <a:xfrm>
            <a:off x="10569897" y="3661311"/>
            <a:ext cx="424244" cy="42424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7640" y="106680"/>
                </a:moveTo>
                <a:lnTo>
                  <a:pt x="189586" y="139598"/>
                </a:lnTo>
                <a:cubicBezTo>
                  <a:pt x="194310" y="146761"/>
                  <a:pt x="204978" y="152400"/>
                  <a:pt x="213512" y="152400"/>
                </a:cubicBezTo>
                <a:lnTo>
                  <a:pt x="259080" y="152400"/>
                </a:lnTo>
                <a:lnTo>
                  <a:pt x="259080" y="121920"/>
                </a:lnTo>
                <a:lnTo>
                  <a:pt x="213360" y="121920"/>
                </a:lnTo>
                <a:lnTo>
                  <a:pt x="191414" y="89002"/>
                </a:lnTo>
                <a:cubicBezTo>
                  <a:pt x="185452" y="80686"/>
                  <a:pt x="178394" y="73628"/>
                  <a:pt x="170345" y="67847"/>
                </a:cubicBezTo>
                <a:lnTo>
                  <a:pt x="170069" y="67666"/>
                </a:lnTo>
                <a:lnTo>
                  <a:pt x="149952" y="54254"/>
                </a:lnTo>
                <a:cubicBezTo>
                  <a:pt x="146104" y="51911"/>
                  <a:pt x="141446" y="50521"/>
                  <a:pt x="136465" y="50521"/>
                </a:cubicBezTo>
                <a:cubicBezTo>
                  <a:pt x="131912" y="50521"/>
                  <a:pt x="127635" y="51683"/>
                  <a:pt x="123911" y="53721"/>
                </a:cubicBezTo>
                <a:lnTo>
                  <a:pt x="124044" y="53654"/>
                </a:lnTo>
                <a:lnTo>
                  <a:pt x="60950" y="91450"/>
                </a:lnTo>
                <a:lnTo>
                  <a:pt x="60950" y="167650"/>
                </a:lnTo>
                <a:lnTo>
                  <a:pt x="91430" y="167650"/>
                </a:lnTo>
                <a:lnTo>
                  <a:pt x="91430" y="106690"/>
                </a:lnTo>
                <a:lnTo>
                  <a:pt x="121910" y="91450"/>
                </a:lnTo>
                <a:lnTo>
                  <a:pt x="76190" y="304810"/>
                </a:lnTo>
                <a:lnTo>
                  <a:pt x="106670" y="304810"/>
                </a:lnTo>
                <a:lnTo>
                  <a:pt x="142484" y="188224"/>
                </a:lnTo>
                <a:lnTo>
                  <a:pt x="167630" y="213370"/>
                </a:lnTo>
                <a:lnTo>
                  <a:pt x="167630" y="304810"/>
                </a:lnTo>
                <a:lnTo>
                  <a:pt x="198110" y="304810"/>
                </a:lnTo>
                <a:lnTo>
                  <a:pt x="198110" y="182890"/>
                </a:lnTo>
                <a:lnTo>
                  <a:pt x="156962" y="141742"/>
                </a:lnTo>
                <a:lnTo>
                  <a:pt x="167630" y="106690"/>
                </a:lnTo>
                <a:close/>
                <a:moveTo>
                  <a:pt x="182880" y="60960"/>
                </a:moveTo>
                <a:cubicBezTo>
                  <a:pt x="199711" y="60960"/>
                  <a:pt x="213360" y="47311"/>
                  <a:pt x="213360" y="30480"/>
                </a:cubicBezTo>
                <a:cubicBezTo>
                  <a:pt x="213360" y="13649"/>
                  <a:pt x="199711" y="0"/>
                  <a:pt x="182880" y="0"/>
                </a:cubicBezTo>
                <a:lnTo>
                  <a:pt x="182880" y="0"/>
                </a:lnTo>
                <a:cubicBezTo>
                  <a:pt x="166049" y="0"/>
                  <a:pt x="152400" y="13649"/>
                  <a:pt x="152400" y="30480"/>
                </a:cubicBezTo>
                <a:cubicBezTo>
                  <a:pt x="152400" y="47311"/>
                  <a:pt x="166049" y="60960"/>
                  <a:pt x="182880" y="60960"/>
                </a:cubicBezTo>
                <a:lnTo>
                  <a:pt x="182880" y="609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152640" y="1399540"/>
            <a:ext cx="4071620" cy="3778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057400" y="1816100"/>
            <a:ext cx="3804285" cy="1384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947420" y="596900"/>
            <a:ext cx="60242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华文中宋" panose="02010600040101010101" charset="-122"/>
                <a:ea typeface="华文中宋" panose="02010600040101010101" charset="-122"/>
              </a:rPr>
              <a:t>小朋友知道要如何保护嘴巴健康吗？</a:t>
            </a:r>
            <a:endParaRPr lang="zh-CN" altLang="en-US" sz="360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048000" y="4923790"/>
            <a:ext cx="7390130" cy="146494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6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小结：小朋友们要勤</a:t>
            </a:r>
            <a:r>
              <a:rPr lang="en-US" sz="36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刷牙、漱口、少吃糖等。</a:t>
            </a:r>
            <a:endParaRPr lang="en-US" altLang="en-US" sz="36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4" name="图片 23" descr="微信图片_202406141109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2815" y="1224280"/>
            <a:ext cx="6810375" cy="36353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186" b="-18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70912" y="3461742"/>
            <a:ext cx="3250176" cy="6191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64000"/>
              </a:lnSpc>
            </a:pPr>
            <a:r>
              <a:rPr lang="en-US" sz="36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感谢观看</a:t>
            </a:r>
            <a:endParaRPr lang="en-US" sz="36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257550" y="2143125"/>
            <a:ext cx="5676900" cy="12858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64000"/>
              </a:lnSpc>
            </a:pPr>
            <a:r>
              <a:rPr lang="en-US" sz="8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THANKS</a:t>
            </a:r>
            <a:endParaRPr lang="en-US" sz="8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186" b="-18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699635" y="429386"/>
            <a:ext cx="2792730" cy="8248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5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  <a:endParaRPr lang="en-US" sz="45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209549" y="1587461"/>
            <a:ext cx="7173462" cy="414029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marL="203200" lvl="0" indent="-203200" algn="l">
              <a:lnSpc>
                <a:spcPct val="12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培养孩子们对自己嘴巴的兴趣和好奇心</a:t>
            </a:r>
            <a:endParaRPr lang="en-US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 algn="l">
              <a:lnSpc>
                <a:spcPct val="12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了解嘴巴的基本功能和作用，如进食、说话、笑</a:t>
            </a:r>
            <a:endParaRPr lang="en-US" sz="24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 algn="l">
              <a:lnSpc>
                <a:spcPct val="12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了解保持口腔健康的重要性，如刷牙、漱口、少吃糖。</a:t>
            </a:r>
            <a:endParaRPr lang="en-US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186" b="-18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>
            <p:custDataLst>
              <p:tags r:id="rId2"/>
            </p:custDataLst>
          </p:nvPr>
        </p:nvSpPr>
        <p:spPr>
          <a:xfrm>
            <a:off x="1685901" y="1362476"/>
            <a:ext cx="8946338" cy="5557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嘴巴图片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>
            <p:custDataLst>
              <p:tags r:id="rId3"/>
            </p:custDataLst>
          </p:nvPr>
        </p:nvSpPr>
        <p:spPr>
          <a:xfrm>
            <a:off x="1685901" y="2024509"/>
            <a:ext cx="8972550" cy="7637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准备一些图片或卡片，上面画有不同的嘴巴表情。这些图片可以用于引导孩子们观察自己和他人的嘴巴表情，并让他们模仿不同的表情。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物质准备及环境布置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Group 5"/>
          <p:cNvGrpSpPr/>
          <p:nvPr/>
        </p:nvGrpSpPr>
        <p:grpSpPr>
          <a:xfrm rot="0">
            <a:off x="838598" y="1564792"/>
            <a:ext cx="353467" cy="353467"/>
            <a:chOff x="838598" y="1564792"/>
            <a:chExt cx="353467" cy="353467"/>
          </a:xfrm>
        </p:grpSpPr>
        <p:sp>
          <p:nvSpPr>
            <p:cNvPr id="6" name="AutoShape 6"/>
            <p:cNvSpPr/>
            <p:nvPr/>
          </p:nvSpPr>
          <p:spPr>
            <a:xfrm>
              <a:off x="920082" y="1646276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838598" y="1564792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</p:spPr>
        </p:sp>
      </p:grpSp>
      <p:grpSp>
        <p:nvGrpSpPr>
          <p:cNvPr id="10" name="Group 10"/>
          <p:cNvGrpSpPr/>
          <p:nvPr/>
        </p:nvGrpSpPr>
        <p:grpSpPr>
          <a:xfrm rot="0">
            <a:off x="838598" y="3391571"/>
            <a:ext cx="353467" cy="353467"/>
            <a:chOff x="838598" y="3391571"/>
            <a:chExt cx="353467" cy="353467"/>
          </a:xfrm>
        </p:grpSpPr>
        <p:sp>
          <p:nvSpPr>
            <p:cNvPr id="11" name="AutoShape 11"/>
            <p:cNvSpPr/>
            <p:nvPr/>
          </p:nvSpPr>
          <p:spPr>
            <a:xfrm>
              <a:off x="920082" y="3473055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838598" y="3391571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</p:spPr>
        </p:sp>
      </p:grpSp>
      <p:sp>
        <p:nvSpPr>
          <p:cNvPr id="13" name="TextBox 13"/>
          <p:cNvSpPr txBox="1"/>
          <p:nvPr>
            <p:custDataLst>
              <p:tags r:id="rId4"/>
            </p:custDataLst>
          </p:nvPr>
        </p:nvSpPr>
        <p:spPr>
          <a:xfrm>
            <a:off x="1371576" y="3340167"/>
            <a:ext cx="8946338" cy="5557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环境布置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>
            <p:custDataLst>
              <p:tags r:id="rId5"/>
            </p:custDataLst>
          </p:nvPr>
        </p:nvSpPr>
        <p:spPr>
          <a:xfrm>
            <a:off x="1447776" y="4025695"/>
            <a:ext cx="8972550" cy="7637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确保活动场地宽敞明亮，有足够的空间供孩子们活动和参与互动。在活动场地上设置舒适的坐垫或小桌椅，以便孩子们可以舒适地参与活动。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8" name="Connector 18"/>
          <p:cNvCxnSpPr/>
          <p:nvPr/>
        </p:nvCxnSpPr>
        <p:spPr>
          <a:xfrm>
            <a:off x="1015332" y="1728028"/>
            <a:ext cx="0" cy="5214957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triangl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186" b="-18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>
            <p:custDataLst>
              <p:tags r:id="rId2"/>
            </p:custDataLst>
          </p:nvPr>
        </p:nvSpPr>
        <p:spPr>
          <a:xfrm flipV="1">
            <a:off x="8305772" y="2231512"/>
            <a:ext cx="3162357" cy="1454475"/>
          </a:xfrm>
          <a:custGeom>
            <a:avLst/>
            <a:gdLst/>
            <a:ahLst/>
            <a:cxnLst/>
            <a:rect l="l" t="t" r="r" b="b"/>
            <a:pathLst>
              <a:path w="1578818" h="726152">
                <a:moveTo>
                  <a:pt x="793082" y="70"/>
                </a:moveTo>
                <a:cubicBezTo>
                  <a:pt x="1089195" y="3395"/>
                  <a:pt x="1371850" y="124260"/>
                  <a:pt x="1578818" y="336058"/>
                </a:cubicBezTo>
                <a:lnTo>
                  <a:pt x="1179621" y="726152"/>
                </a:lnTo>
                <a:cubicBezTo>
                  <a:pt x="1076153" y="620270"/>
                  <a:pt x="934849" y="559847"/>
                  <a:pt x="786816" y="558185"/>
                </a:cubicBezTo>
                <a:cubicBezTo>
                  <a:pt x="638783" y="556523"/>
                  <a:pt x="496157" y="613758"/>
                  <a:pt x="390338" y="717290"/>
                </a:cubicBezTo>
                <a:lnTo>
                  <a:pt x="0" y="318331"/>
                </a:lnTo>
                <a:cubicBezTo>
                  <a:pt x="211672" y="111234"/>
                  <a:pt x="496968" y="-3255"/>
                  <a:pt x="793082" y="70"/>
                </a:cubicBezTo>
                <a:close/>
              </a:path>
            </a:pathLst>
          </a:custGeom>
          <a:noFill/>
          <a:ln w="381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3" name="Freeform 3"/>
          <p:cNvSpPr/>
          <p:nvPr>
            <p:custDataLst>
              <p:tags r:id="rId3"/>
            </p:custDataLst>
          </p:nvPr>
        </p:nvSpPr>
        <p:spPr>
          <a:xfrm>
            <a:off x="1791975" y="3024119"/>
            <a:ext cx="3162357" cy="1454475"/>
          </a:xfrm>
          <a:custGeom>
            <a:avLst/>
            <a:gdLst/>
            <a:ahLst/>
            <a:cxnLst/>
            <a:rect l="l" t="t" r="r" b="b"/>
            <a:pathLst>
              <a:path w="1578818" h="726152">
                <a:moveTo>
                  <a:pt x="793082" y="70"/>
                </a:moveTo>
                <a:cubicBezTo>
                  <a:pt x="1089195" y="3395"/>
                  <a:pt x="1371850" y="124260"/>
                  <a:pt x="1578818" y="336058"/>
                </a:cubicBezTo>
                <a:lnTo>
                  <a:pt x="1179621" y="726152"/>
                </a:lnTo>
                <a:cubicBezTo>
                  <a:pt x="1076153" y="620270"/>
                  <a:pt x="934849" y="559847"/>
                  <a:pt x="786816" y="558185"/>
                </a:cubicBezTo>
                <a:cubicBezTo>
                  <a:pt x="638783" y="556523"/>
                  <a:pt x="496157" y="613758"/>
                  <a:pt x="390338" y="717290"/>
                </a:cubicBezTo>
                <a:lnTo>
                  <a:pt x="0" y="318331"/>
                </a:lnTo>
                <a:cubicBezTo>
                  <a:pt x="211672" y="111234"/>
                  <a:pt x="496968" y="-3255"/>
                  <a:pt x="793082" y="70"/>
                </a:cubicBezTo>
                <a:close/>
              </a:path>
            </a:pathLst>
          </a:custGeom>
          <a:noFill/>
          <a:ln w="381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TextBox 5"/>
          <p:cNvSpPr txBox="1"/>
          <p:nvPr>
            <p:custDataLst>
              <p:tags r:id="rId4"/>
            </p:custDataLst>
          </p:nvPr>
        </p:nvSpPr>
        <p:spPr>
          <a:xfrm>
            <a:off x="2314026" y="3419287"/>
            <a:ext cx="211825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嘴巴功能多样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>
            <p:custDataLst>
              <p:tags r:id="rId5"/>
            </p:custDataLst>
          </p:nvPr>
        </p:nvSpPr>
        <p:spPr>
          <a:xfrm>
            <a:off x="8763053" y="2882785"/>
            <a:ext cx="211825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口腔健康影响全身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>
            <p:custDataLst>
              <p:tags r:id="rId6"/>
            </p:custDataLst>
          </p:nvPr>
        </p:nvSpPr>
        <p:spPr>
          <a:xfrm>
            <a:off x="1720000" y="1715588"/>
            <a:ext cx="3306308" cy="1192383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进食、说话、笑等都是嘴巴的基本功能，通过咀嚼、吞咽等动作，将食物分解成小分子供身体吸收。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>
            <p:custDataLst>
              <p:tags r:id="rId7"/>
            </p:custDataLst>
          </p:nvPr>
        </p:nvSpPr>
        <p:spPr>
          <a:xfrm>
            <a:off x="8305551" y="3949653"/>
            <a:ext cx="3306308" cy="1192383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口腔健康是身体健康的重要组成部分，口腔疾病如龋齿、牙髓炎等不仅影响身体健康，还可能影响心理健康和社会交往能力。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>
            <p:custDataLst>
              <p:tags r:id="rId8"/>
            </p:custDataLst>
          </p:nvPr>
        </p:nvSpPr>
        <p:spPr>
          <a:xfrm>
            <a:off x="3013280" y="4377860"/>
            <a:ext cx="719747" cy="719747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>
            <p:custDataLst>
              <p:tags r:id="rId9"/>
            </p:custDataLst>
          </p:nvPr>
        </p:nvSpPr>
        <p:spPr>
          <a:xfrm>
            <a:off x="9428017" y="1511512"/>
            <a:ext cx="719747" cy="719747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背景介绍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>
            <p:custDataLst>
              <p:tags r:id="rId10"/>
            </p:custDataLst>
          </p:nvPr>
        </p:nvSpPr>
        <p:spPr>
          <a:xfrm>
            <a:off x="2921944" y="4515801"/>
            <a:ext cx="902419" cy="443865"/>
          </a:xfrm>
          <a:prstGeom prst="rect">
            <a:avLst/>
          </a:prstGeom>
          <a:noFill/>
        </p:spPr>
        <p:txBody>
          <a:bodyPr vert="horz" wrap="square" lIns="108013" tIns="45720" rIns="108013" bIns="45720" rtlCol="0" anchor="ctr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>
            <p:custDataLst>
              <p:tags r:id="rId11"/>
            </p:custDataLst>
          </p:nvPr>
        </p:nvSpPr>
        <p:spPr>
          <a:xfrm>
            <a:off x="9220443" y="1715493"/>
            <a:ext cx="1134893" cy="443865"/>
          </a:xfrm>
          <a:prstGeom prst="rect">
            <a:avLst/>
          </a:prstGeom>
          <a:noFill/>
        </p:spPr>
        <p:txBody>
          <a:bodyPr vert="horz" wrap="square" lIns="108013" tIns="45720" rIns="108013" bIns="45720" rtlCol="0" anchor="ctr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186" b="-18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175" y="967740"/>
            <a:ext cx="6988175" cy="48698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64000" y="3232700"/>
            <a:ext cx="4064000" cy="38481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4400" y="368300"/>
            <a:ext cx="3859530" cy="46990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认识各种各样的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嘴巴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186" b="-18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06500"/>
            <a:ext cx="5414645" cy="450151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81000" y="7493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嘴巴可以用来品尝各种食物的味道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彩云" panose="02010800040101010101" charset="-122"/>
              <a:ea typeface="华文彩云" panose="02010800040101010101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35735"/>
            <a:ext cx="4947920" cy="391604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8915400" y="55499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嘴巴可以模仿不同的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口型动作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彩云" panose="02010800040101010101" charset="-122"/>
              <a:ea typeface="华文彩云" panose="0201080004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186" b="-18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152173" y="21579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活动延伸</a:t>
            </a:r>
            <a:endParaRPr lang="zh-CN" alt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73743875" name="图片 1073743874" descr="科学探索角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54100"/>
            <a:ext cx="6461760" cy="53854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13"/>
          <p:cNvSpPr txBox="1"/>
          <p:nvPr/>
        </p:nvSpPr>
        <p:spPr>
          <a:xfrm>
            <a:off x="7162800" y="1206415"/>
            <a:ext cx="4064000" cy="507746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6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微软雅黑" panose="020B0503020204020204" charset="-122"/>
              </a:rPr>
              <a:t>设计一个嘴巴探索区角，提供相关的教具和材料，如嘴巴模型、镜子、绘画纸、彩色笔等，让孩子们在自由游戏中观察、模仿和探索嘴巴的形状、动作和表情。</a:t>
            </a:r>
            <a:endParaRPr lang="zh-CN" altLang="en-US" sz="36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186" b="-18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53853" y="2040903"/>
            <a:ext cx="1549011" cy="11389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42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</a:t>
            </a:r>
            <a:endParaRPr lang="en-US" sz="42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454233" y="3601814"/>
            <a:ext cx="5288280" cy="64516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zh-CN" altLang="en-US" sz="36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如何保护</a:t>
            </a:r>
            <a:r>
              <a:rPr lang="zh-CN" altLang="en-US" sz="36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嘴巴</a:t>
            </a:r>
            <a:endParaRPr lang="zh-CN" altLang="en-US" sz="360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407439" y="2040903"/>
            <a:ext cx="1549011" cy="11389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5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45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186" b="-18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微信截图_202406141106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206500"/>
            <a:ext cx="8357870" cy="485648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81000" y="444500"/>
            <a:ext cx="4679315" cy="8731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</a:rPr>
              <a:t>有哪些伤害嘴巴的坏习惯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367790" y="24999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96.74244094488193,&quot;left&quot;:107.99811023622041,&quot;top&quot;:107.2815748031496,&quot;width&quot;:731.25}"/>
</p:tagLst>
</file>

<file path=ppt/tags/tag10.xml><?xml version="1.0" encoding="utf-8"?>
<p:tagLst xmlns:p="http://schemas.openxmlformats.org/presentationml/2006/main">
  <p:tag name="KSO_WM_DIAGRAM_VIRTUALLY_FRAME" val="{&quot;height&quot;:383.5990551181102,&quot;left&quot;:135.43307086614172,&quot;top&quot;:135.08566929133858,&quot;width&quot;:683.7214960629921}"/>
</p:tagLst>
</file>

<file path=ppt/tags/tag11.xml><?xml version="1.0" encoding="utf-8"?>
<p:tagLst xmlns:p="http://schemas.openxmlformats.org/presentationml/2006/main">
  <p:tag name="KSO_WM_DIAGRAM_VIRTUALLY_FRAME" val="{&quot;height&quot;:383.5990551181102,&quot;left&quot;:135.43307086614172,&quot;top&quot;:135.08566929133858,&quot;width&quot;:683.7214960629921}"/>
</p:tagLst>
</file>

<file path=ppt/tags/tag12.xml><?xml version="1.0" encoding="utf-8"?>
<p:tagLst xmlns:p="http://schemas.openxmlformats.org/presentationml/2006/main">
  <p:tag name="KSO_WM_DIAGRAM_VIRTUALLY_FRAME" val="{&quot;height&quot;:383.5990551181102,&quot;left&quot;:135.43307086614172,&quot;top&quot;:135.08566929133858,&quot;width&quot;:683.7214960629921}"/>
</p:tagLst>
</file>

<file path=ppt/tags/tag13.xml><?xml version="1.0" encoding="utf-8"?>
<p:tagLst xmlns:p="http://schemas.openxmlformats.org/presentationml/2006/main">
  <p:tag name="KSO_WM_DIAGRAM_VIRTUALLY_FRAME" val="{&quot;height&quot;:383.5990551181102,&quot;left&quot;:135.43307086614172,&quot;top&quot;:135.08566929133858,&quot;width&quot;:683.7214960629921}"/>
</p:tagLst>
</file>

<file path=ppt/tags/tag14.xml><?xml version="1.0" encoding="utf-8"?>
<p:tagLst xmlns:p="http://schemas.openxmlformats.org/presentationml/2006/main">
  <p:tag name="KSO_WM_DIAGRAM_VIRTUALLY_FRAME" val="{&quot;height&quot;:383.5990551181102,&quot;left&quot;:135.43307086614172,&quot;top&quot;:135.08566929133858,&quot;width&quot;:683.7214960629921}"/>
</p:tagLst>
</file>

<file path=ppt/tags/tag15.xml><?xml version="1.0" encoding="utf-8"?>
<p:tagLst xmlns:p="http://schemas.openxmlformats.org/presentationml/2006/main">
  <p:tag name="KSO_WM_DIAGRAM_VIRTUALLY_FRAME" val="{&quot;height&quot;:437.6263779527559,&quot;left&quot;:77.7355905511811,&quot;top&quot;:99.78149606299213,&quot;width&quot;:944.4782677165355}"/>
</p:tagLst>
</file>

<file path=ppt/tags/tag16.xml><?xml version="1.0" encoding="utf-8"?>
<p:tagLst xmlns:p="http://schemas.openxmlformats.org/presentationml/2006/main">
  <p:tag name="KSO_WM_DIAGRAM_VIRTUALLY_FRAME" val="{&quot;height&quot;:437.6263779527559,&quot;left&quot;:77.7355905511811,&quot;top&quot;:99.78149606299213,&quot;width&quot;:944.4782677165355}"/>
</p:tagLst>
</file>

<file path=ppt/tags/tag17.xml><?xml version="1.0" encoding="utf-8"?>
<p:tagLst xmlns:p="http://schemas.openxmlformats.org/presentationml/2006/main">
  <p:tag name="KSO_WM_DIAGRAM_VIRTUALLY_FRAME" val="{&quot;height&quot;:437.6263779527559,&quot;left&quot;:77.7355905511811,&quot;top&quot;:99.78149606299213,&quot;width&quot;:944.4782677165355}"/>
</p:tagLst>
</file>

<file path=ppt/tags/tag18.xml><?xml version="1.0" encoding="utf-8"?>
<p:tagLst xmlns:p="http://schemas.openxmlformats.org/presentationml/2006/main">
  <p:tag name="KSO_WM_DIAGRAM_VIRTUALLY_FRAME" val="{&quot;height&quot;:437.6263779527559,&quot;left&quot;:77.7355905511811,&quot;top&quot;:99.78149606299213,&quot;width&quot;:944.4782677165355}"/>
</p:tagLst>
</file>

<file path=ppt/tags/tag19.xml><?xml version="1.0" encoding="utf-8"?>
<p:tagLst xmlns:p="http://schemas.openxmlformats.org/presentationml/2006/main">
  <p:tag name="KSO_WM_DIAGRAM_VIRTUALLY_FRAME" val="{&quot;height&quot;:437.6263779527559,&quot;left&quot;:77.7355905511811,&quot;top&quot;:99.78149606299213,&quot;width&quot;:944.4782677165355}"/>
</p:tagLst>
</file>

<file path=ppt/tags/tag2.xml><?xml version="1.0" encoding="utf-8"?>
<p:tagLst xmlns:p="http://schemas.openxmlformats.org/presentationml/2006/main">
  <p:tag name="KSO_WM_DIAGRAM_VIRTUALLY_FRAME" val="{&quot;height&quot;:396.74244094488193,&quot;left&quot;:107.99811023622041,&quot;top&quot;:107.2815748031496,&quot;width&quot;:731.25}"/>
</p:tagLst>
</file>

<file path=ppt/tags/tag20.xml><?xml version="1.0" encoding="utf-8"?>
<p:tagLst xmlns:p="http://schemas.openxmlformats.org/presentationml/2006/main">
  <p:tag name="KSO_WM_DIAGRAM_VIRTUALLY_FRAME" val="{&quot;height&quot;:437.6263779527559,&quot;left&quot;:77.7355905511811,&quot;top&quot;:99.78149606299213,&quot;width&quot;:944.4782677165355}"/>
</p:tagLst>
</file>

<file path=ppt/tags/tag21.xml><?xml version="1.0" encoding="utf-8"?>
<p:tagLst xmlns:p="http://schemas.openxmlformats.org/presentationml/2006/main">
  <p:tag name="commondata" val="eyJoZGlkIjoiOTNjODljYzhjZWFhZjc5ZGFhNDNlMzYwMmRjMDEyNGYifQ=="/>
</p:tagLst>
</file>

<file path=ppt/tags/tag3.xml><?xml version="1.0" encoding="utf-8"?>
<p:tagLst xmlns:p="http://schemas.openxmlformats.org/presentationml/2006/main">
  <p:tag name="KSO_WM_DIAGRAM_VIRTUALLY_FRAME" val="{&quot;height&quot;:396.74244094488193,&quot;left&quot;:107.99811023622041,&quot;top&quot;:107.2815748031496,&quot;width&quot;:731.25}"/>
</p:tagLst>
</file>

<file path=ppt/tags/tag4.xml><?xml version="1.0" encoding="utf-8"?>
<p:tagLst xmlns:p="http://schemas.openxmlformats.org/presentationml/2006/main">
  <p:tag name="KSO_WM_DIAGRAM_VIRTUALLY_FRAME" val="{&quot;height&quot;:396.74244094488193,&quot;left&quot;:107.99811023622041,&quot;top&quot;:107.2815748031496,&quot;width&quot;:731.25}"/>
</p:tagLst>
</file>

<file path=ppt/tags/tag5.xml><?xml version="1.0" encoding="utf-8"?>
<p:tagLst xmlns:p="http://schemas.openxmlformats.org/presentationml/2006/main">
  <p:tag name="KSO_WM_DIAGRAM_VIRTUALLY_FRAME" val="{&quot;height&quot;:383.5990551181102,&quot;left&quot;:135.43307086614172,&quot;top&quot;:135.08566929133858,&quot;width&quot;:683.7214960629921}"/>
</p:tagLst>
</file>

<file path=ppt/tags/tag6.xml><?xml version="1.0" encoding="utf-8"?>
<p:tagLst xmlns:p="http://schemas.openxmlformats.org/presentationml/2006/main">
  <p:tag name="KSO_WM_DIAGRAM_VIRTUALLY_FRAME" val="{&quot;height&quot;:383.5990551181102,&quot;left&quot;:135.43307086614172,&quot;top&quot;:135.08566929133858,&quot;width&quot;:683.7214960629921}"/>
</p:tagLst>
</file>

<file path=ppt/tags/tag7.xml><?xml version="1.0" encoding="utf-8"?>
<p:tagLst xmlns:p="http://schemas.openxmlformats.org/presentationml/2006/main">
  <p:tag name="KSO_WM_DIAGRAM_VIRTUALLY_FRAME" val="{&quot;height&quot;:383.5990551181102,&quot;left&quot;:135.43307086614172,&quot;top&quot;:135.08566929133858,&quot;width&quot;:683.7214960629921}"/>
</p:tagLst>
</file>

<file path=ppt/tags/tag8.xml><?xml version="1.0" encoding="utf-8"?>
<p:tagLst xmlns:p="http://schemas.openxmlformats.org/presentationml/2006/main">
  <p:tag name="KSO_WM_DIAGRAM_VIRTUALLY_FRAME" val="{&quot;height&quot;:383.5990551181102,&quot;left&quot;:135.43307086614172,&quot;top&quot;:135.08566929133858,&quot;width&quot;:683.7214960629921}"/>
</p:tagLst>
</file>

<file path=ppt/tags/tag9.xml><?xml version="1.0" encoding="utf-8"?>
<p:tagLst xmlns:p="http://schemas.openxmlformats.org/presentationml/2006/main">
  <p:tag name="KSO_WM_DIAGRAM_VIRTUALLY_FRAME" val="{&quot;height&quot;:383.5990551181102,&quot;left&quot;:135.43307086614172,&quot;top&quot;:135.08566929133858,&quot;width&quot;:683.7214960629921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E7F2FF"/>
      </a:lt1>
      <a:dk2>
        <a:srgbClr val="0082EF"/>
      </a:dk2>
      <a:lt2>
        <a:srgbClr val="C1DCF9"/>
      </a:lt2>
      <a:accent1>
        <a:srgbClr val="3490F4"/>
      </a:accent1>
      <a:accent2>
        <a:srgbClr val="FEA503"/>
      </a:accent2>
      <a:accent3>
        <a:srgbClr val="5BA3F0"/>
      </a:accent3>
      <a:accent4>
        <a:srgbClr val="74B0F0"/>
      </a:accent4>
      <a:accent5>
        <a:srgbClr val="86B6E9"/>
      </a:accent5>
      <a:accent6>
        <a:srgbClr val="99BEE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</Words>
  <Application>WPS 演示</Application>
  <PresentationFormat>On-screen Show (4:3)</PresentationFormat>
  <Paragraphs>59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</vt:lpstr>
      <vt:lpstr>华文彩云</vt:lpstr>
      <vt:lpstr>华文中宋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墨楚</cp:lastModifiedBy>
  <cp:revision>4</cp:revision>
  <dcterms:created xsi:type="dcterms:W3CDTF">2006-08-16T00:00:00Z</dcterms:created>
  <dcterms:modified xsi:type="dcterms:W3CDTF">2024-12-19T01:51:53Z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6487438344794C28902CFFBC79892BE7_12</vt:lpwstr>
  </property>
  <property fmtid="{D5CDD505-2E9C-101B-9397-08002B2CF9AE}" pid="3" name="KSOProductBuildVer">
    <vt:lpwstr>2052-12.1.0.15712</vt:lpwstr>
  </property>
</Properties>
</file>